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510" r:id="rId2"/>
    <p:sldId id="704" r:id="rId3"/>
    <p:sldId id="646" r:id="rId4"/>
    <p:sldId id="674" r:id="rId5"/>
    <p:sldId id="676" r:id="rId6"/>
    <p:sldId id="677" r:id="rId7"/>
    <p:sldId id="678" r:id="rId8"/>
    <p:sldId id="679" r:id="rId9"/>
    <p:sldId id="680" r:id="rId10"/>
    <p:sldId id="681" r:id="rId11"/>
    <p:sldId id="682" r:id="rId12"/>
    <p:sldId id="683" r:id="rId13"/>
    <p:sldId id="684" r:id="rId14"/>
    <p:sldId id="685" r:id="rId15"/>
    <p:sldId id="686" r:id="rId16"/>
    <p:sldId id="687" r:id="rId17"/>
    <p:sldId id="688" r:id="rId18"/>
    <p:sldId id="689" r:id="rId19"/>
    <p:sldId id="690" r:id="rId20"/>
    <p:sldId id="670" r:id="rId21"/>
    <p:sldId id="691" r:id="rId22"/>
    <p:sldId id="692" r:id="rId23"/>
    <p:sldId id="693" r:id="rId24"/>
    <p:sldId id="695" r:id="rId25"/>
    <p:sldId id="696" r:id="rId26"/>
    <p:sldId id="697" r:id="rId27"/>
    <p:sldId id="698" r:id="rId28"/>
    <p:sldId id="694" r:id="rId29"/>
    <p:sldId id="699" r:id="rId30"/>
    <p:sldId id="700" r:id="rId31"/>
    <p:sldId id="701" r:id="rId32"/>
    <p:sldId id="702" r:id="rId33"/>
    <p:sldId id="703" r:id="rId34"/>
    <p:sldId id="710" r:id="rId35"/>
    <p:sldId id="711" r:id="rId36"/>
    <p:sldId id="712" r:id="rId37"/>
    <p:sldId id="707" r:id="rId38"/>
    <p:sldId id="705" r:id="rId39"/>
    <p:sldId id="706" r:id="rId40"/>
    <p:sldId id="708" r:id="rId41"/>
    <p:sldId id="713" r:id="rId42"/>
    <p:sldId id="714" r:id="rId43"/>
    <p:sldId id="715" r:id="rId44"/>
    <p:sldId id="709" r:id="rId45"/>
    <p:sldId id="716" r:id="rId46"/>
    <p:sldId id="717" r:id="rId47"/>
    <p:sldId id="718" r:id="rId48"/>
    <p:sldId id="719" r:id="rId49"/>
    <p:sldId id="720" r:id="rId50"/>
    <p:sldId id="721" r:id="rId51"/>
    <p:sldId id="722" r:id="rId52"/>
    <p:sldId id="724" r:id="rId53"/>
    <p:sldId id="725" r:id="rId54"/>
    <p:sldId id="726" r:id="rId55"/>
    <p:sldId id="723" r:id="rId56"/>
    <p:sldId id="727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100"/>
    <a:srgbClr val="418081"/>
    <a:srgbClr val="F2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34" autoAdjust="0"/>
    <p:restoredTop sz="84085" autoAdjust="0"/>
  </p:normalViewPr>
  <p:slideViewPr>
    <p:cSldViewPr snapToGrid="0">
      <p:cViewPr varScale="1">
        <p:scale>
          <a:sx n="114" d="100"/>
          <a:sy n="114" d="100"/>
        </p:scale>
        <p:origin x="42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6CB0A-6ACA-4B06-B8B4-B424633F7077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5592-3BA8-46F6-88C4-C7D67B12FB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9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시작하도록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저는 컴퓨터공학부 시각 및 학습 연구실에서 박사과정 중인 노준혁이라고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시간에는 텐서플로우를 이용하여 이미지를 어떻게 처리하는지</a:t>
            </a:r>
            <a:r>
              <a:rPr lang="en-US" altLang="ko-KR" dirty="0"/>
              <a:t>,</a:t>
            </a:r>
            <a:r>
              <a:rPr lang="ko-KR" altLang="en-US" dirty="0"/>
              <a:t> 최종적으로는 </a:t>
            </a:r>
            <a:r>
              <a:rPr lang="en-US" altLang="ko-KR" dirty="0"/>
              <a:t>CNN </a:t>
            </a:r>
            <a:r>
              <a:rPr lang="ko-KR" altLang="en-US" dirty="0"/>
              <a:t>모델까지 만들어보는 시간을 갖도록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8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5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64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8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99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15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0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1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8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6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0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9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1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9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0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0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714" y="383777"/>
            <a:ext cx="8127636" cy="541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714" y="1107831"/>
            <a:ext cx="8127636" cy="5069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A49D3-2F4C-415A-8325-B5A8CC83D884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2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mailto:jh.noh@vision.snu.ac.kr" TargetMode="External"/><Relationship Id="rId4" Type="http://schemas.openxmlformats.org/officeDocument/2006/relationships/hyperlink" Target="mailto:yj.yu@vision.snu.ac.k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2" Type="http://schemas.openxmlformats.org/officeDocument/2006/relationships/hyperlink" Target="https://www.tensorflow.org/api_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tutorials/recurrent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s224d.stanford.edu/" TargetMode="External"/><Relationship Id="rId7" Type="http://schemas.openxmlformats.org/officeDocument/2006/relationships/hyperlink" Target="http://www.wildml.com/" TargetMode="External"/><Relationship Id="rId2" Type="http://schemas.openxmlformats.org/officeDocument/2006/relationships/hyperlink" Target="http://www.tensorflow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ymericdamien/TensorFlow-Examples" TargetMode="External"/><Relationship Id="rId5" Type="http://schemas.openxmlformats.org/officeDocument/2006/relationships/hyperlink" Target="http://karpathy.github.io/" TargetMode="External"/><Relationship Id="rId4" Type="http://schemas.openxmlformats.org/officeDocument/2006/relationships/hyperlink" Target="http://colah.github.io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47385" y="1801114"/>
            <a:ext cx="8849227" cy="139076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400" b="1" dirty="0">
                <a:cs typeface="Arial" pitchFamily="34" charset="0"/>
              </a:rPr>
              <a:t>Recurrent Neural Network</a:t>
            </a:r>
            <a:br>
              <a:rPr lang="en-US" altLang="ko-KR" sz="4400" b="1" dirty="0">
                <a:cs typeface="Arial" pitchFamily="34" charset="0"/>
              </a:rPr>
            </a:br>
            <a:r>
              <a:rPr lang="en-US" altLang="ko-KR" sz="4400" b="1" dirty="0">
                <a:cs typeface="Arial" pitchFamily="34" charset="0"/>
              </a:rPr>
              <a:t>using </a:t>
            </a:r>
            <a:r>
              <a:rPr lang="en-US" altLang="ko-KR" sz="4400" b="1" dirty="0" err="1">
                <a:cs typeface="Arial" pitchFamily="34" charset="0"/>
              </a:rPr>
              <a:t>TensorFlow</a:t>
            </a:r>
            <a:endParaRPr lang="en-US" altLang="ko-KR" sz="2400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53" y="4560311"/>
            <a:ext cx="3240000" cy="136742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47385" y="3902505"/>
            <a:ext cx="8849227" cy="94990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2400" b="1" dirty="0" err="1">
                <a:cs typeface="Arial" pitchFamily="34" charset="0"/>
              </a:rPr>
              <a:t>Youngjae</a:t>
            </a:r>
            <a:r>
              <a:rPr lang="en-US" altLang="ko-KR" sz="2400" b="1" dirty="0">
                <a:cs typeface="Arial" pitchFamily="34" charset="0"/>
              </a:rPr>
              <a:t> Yu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>
                <a:cs typeface="Arial" pitchFamily="34" charset="0"/>
              </a:rPr>
              <a:t>(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cs typeface="Arial" pitchFamily="34" charset="0"/>
                <a:hlinkClick r:id="rId4"/>
              </a:rPr>
              <a:t>yj.yu@vision.snu.ac.kr</a:t>
            </a:r>
            <a:r>
              <a:rPr lang="en-US" altLang="ko-KR" sz="2400" b="1" dirty="0">
                <a:cs typeface="Arial" pitchFamily="34" charset="0"/>
              </a:rPr>
              <a:t>)</a:t>
            </a:r>
          </a:p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2400" b="1" dirty="0" err="1">
                <a:cs typeface="Arial" pitchFamily="34" charset="0"/>
              </a:rPr>
              <a:t>Byeongchang</a:t>
            </a:r>
            <a:r>
              <a:rPr lang="en-US" altLang="ko-KR" sz="2400" b="1" dirty="0">
                <a:cs typeface="Arial" pitchFamily="34" charset="0"/>
              </a:rPr>
              <a:t> Kim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>
                <a:cs typeface="Arial" pitchFamily="34" charset="0"/>
              </a:rPr>
              <a:t>(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cs typeface="Arial" pitchFamily="34" charset="0"/>
                <a:hlinkClick r:id="rId5"/>
              </a:rPr>
              <a:t>byeongchang.kim@vision.snu.ac.kr</a:t>
            </a:r>
            <a:r>
              <a:rPr lang="en-US" altLang="ko-KR" sz="2400" b="1" dirty="0">
                <a:cs typeface="Arial" pitchFamily="34" charset="0"/>
              </a:rPr>
              <a:t>)</a:t>
            </a:r>
            <a:br>
              <a:rPr lang="en-US" altLang="ko-KR" sz="2400" b="1" dirty="0">
                <a:cs typeface="Arial" pitchFamily="34" charset="0"/>
              </a:rPr>
            </a:br>
            <a:endParaRPr lang="en-US" altLang="ko-KR" sz="2400" b="1" dirty="0">
              <a:cs typeface="Arial" pitchFamily="34" charset="0"/>
            </a:endParaRPr>
          </a:p>
        </p:txBody>
      </p:sp>
      <p:pic>
        <p:nvPicPr>
          <p:cNvPr id="1026" name="Picture 2" descr="SKT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57" y="4685879"/>
            <a:ext cx="1937857" cy="111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79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651" y="1601059"/>
            <a:ext cx="4973394" cy="43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8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361"/>
            <a:ext cx="9144000" cy="37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4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113"/>
            <a:ext cx="9144000" cy="36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1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448"/>
            <a:ext cx="9144000" cy="41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4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0" y="6488668"/>
            <a:ext cx="233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(Image credit: </a:t>
            </a:r>
            <a:r>
              <a:rPr kumimoji="1" lang="en-US" altLang="ko-KR" dirty="0" err="1"/>
              <a:t>WildML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5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Time step and Batch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2670978"/>
            <a:ext cx="8127636" cy="973217"/>
          </a:xfrm>
        </p:spPr>
        <p:txBody>
          <a:bodyPr/>
          <a:lstStyle/>
          <a:p>
            <a:r>
              <a:rPr kumimoji="1" lang="en-US" altLang="ko-KR" i="1" dirty="0"/>
              <a:t>[</a:t>
            </a:r>
            <a:r>
              <a:rPr kumimoji="1" lang="en-US" altLang="ko-KR" i="1" dirty="0" err="1"/>
              <a:t>max_timestep</a:t>
            </a:r>
            <a:r>
              <a:rPr kumimoji="1" lang="en-US" altLang="ko-KR" i="1" dirty="0"/>
              <a:t> * </a:t>
            </a:r>
            <a:r>
              <a:rPr kumimoji="1" lang="en-US" altLang="ko-KR" i="1" dirty="0" err="1"/>
              <a:t>batch_size</a:t>
            </a:r>
            <a:r>
              <a:rPr kumimoji="1" lang="en-US" altLang="ko-KR" i="1" dirty="0"/>
              <a:t> * dimension]</a:t>
            </a:r>
          </a:p>
          <a:p>
            <a:r>
              <a:rPr kumimoji="1" lang="en-US" altLang="ko-KR" dirty="0"/>
              <a:t>Originally, </a:t>
            </a:r>
            <a:r>
              <a:rPr kumimoji="1" lang="en-US" altLang="ko-KR" i="1" dirty="0"/>
              <a:t>[</a:t>
            </a:r>
            <a:r>
              <a:rPr kumimoji="1" lang="en-US" altLang="ko-KR" i="1" dirty="0" err="1"/>
              <a:t>batch_size</a:t>
            </a:r>
            <a:r>
              <a:rPr kumimoji="1" lang="en-US" altLang="ko-KR" i="1" dirty="0"/>
              <a:t> * </a:t>
            </a:r>
            <a:r>
              <a:rPr kumimoji="1" lang="en-US" altLang="ko-KR" i="1" dirty="0" err="1"/>
              <a:t>max_timestep</a:t>
            </a:r>
            <a:r>
              <a:rPr kumimoji="1" lang="en-US" altLang="ko-KR" i="1" dirty="0"/>
              <a:t> * dimension]</a:t>
            </a:r>
            <a:endParaRPr kumimoji="1" lang="ko-KR" altLang="en-US" i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87714" y="2013986"/>
            <a:ext cx="8127636" cy="541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kumimoji="1" lang="en-US" altLang="ko-KR" dirty="0"/>
              <a:t>Time major representation</a:t>
            </a:r>
            <a:endParaRPr kumimoji="1"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40114" y="1055273"/>
            <a:ext cx="8127636" cy="973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Time steps are defined by </a:t>
            </a:r>
            <a:r>
              <a:rPr kumimoji="1" lang="en-US" altLang="ko-KR" b="1" dirty="0"/>
              <a:t>sequences length</a:t>
            </a:r>
          </a:p>
          <a:p>
            <a:r>
              <a:rPr kumimoji="1" lang="en-US" altLang="ko-KR" dirty="0"/>
              <a:t>The batch size is defined by </a:t>
            </a:r>
            <a:r>
              <a:rPr kumimoji="1" lang="en-US" altLang="ko-KR" b="1" dirty="0"/>
              <a:t>user</a:t>
            </a:r>
            <a:endParaRPr kumimoji="1" lang="ko-KR" altLang="en-US" b="1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87714" y="3759766"/>
            <a:ext cx="8127636" cy="541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kumimoji="1" lang="en-US" altLang="ko-KR" dirty="0"/>
              <a:t>RNNs typically use time major representation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4416758"/>
            <a:ext cx="8280036" cy="192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8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Cells (Memory Units)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1224743"/>
            <a:ext cx="8128000" cy="187389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387714" y="3398177"/>
            <a:ext cx="8127636" cy="5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dirty="0"/>
              <a:t>RNN</a:t>
            </a:r>
            <a:endParaRPr kumimoji="1" lang="ko-KR" altLang="en-US" sz="2800" b="1" dirty="0"/>
          </a:p>
        </p:txBody>
      </p:sp>
      <p:pic>
        <p:nvPicPr>
          <p:cNvPr id="1026" name="Picture 2" descr="https://lh6.googleusercontent.com/ZJTjG5koV-rDS3cn6TzLEuXvtmTslnBdqQ1asD74uXepo-4AEE6mv9Th6-FAzraj3d0zYD5x1HBH4jP8EDPRMKrzbjX2mypg97cZ0FW3JlPLc9dPv3GxIBuj3aaGRIO6Ms94l-2dH6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0695" y="3925614"/>
            <a:ext cx="2601310" cy="26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상자 7"/>
          <p:cNvSpPr txBox="1"/>
          <p:nvPr/>
        </p:nvSpPr>
        <p:spPr>
          <a:xfrm>
            <a:off x="0" y="6488668"/>
            <a:ext cx="273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(Image credit: Colah’s blog)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79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Cells (Memory Units)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107830"/>
            <a:ext cx="8127636" cy="527399"/>
          </a:xfrm>
        </p:spPr>
        <p:txBody>
          <a:bodyPr>
            <a:norm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sz="2800" b="1" dirty="0"/>
              <a:t>LSTM</a:t>
            </a:r>
            <a:endParaRPr kumimoji="1" lang="ko-KR" altLang="en-US" sz="28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8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87714" y="3840163"/>
            <a:ext cx="8127636" cy="52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1" lang="en-US" altLang="ko-KR" sz="2800" b="1" dirty="0"/>
              <a:t>GRU</a:t>
            </a:r>
            <a:endParaRPr kumimoji="1" lang="ko-KR" altLang="en-US" sz="2800" b="1" dirty="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kumimoji="1" lang="ko-KR" altLang="en-US" sz="2800" dirty="0"/>
          </a:p>
        </p:txBody>
      </p:sp>
      <p:pic>
        <p:nvPicPr>
          <p:cNvPr id="2050" name="Picture 2" descr="https://lh3.googleusercontent.com/7NCJ8DzeuTcmgfFAwW3AMVZY2ojGyHPdVcO1EHg9fO3ponhffY8ks0km2CjVfZN8jxQCaS9PC5fU5OglrYyjdQE9BgsyROEH3cxI-XCTSbazEOh8LDWqzgniSXMH91FsjCkBA5NAiq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1822" y="1371530"/>
            <a:ext cx="2459420" cy="256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cMFg0udOtjv1ySQPmkhm9Off1jc4DlRU8hqJI2glgzx9CLtoSn7_Arbyol6yzCvuexpKMkB66Ida0hxyDRaVP-dvIeR2irU3VINK0Dpe_7afSDY0c90EJQ4dA0DmSANj4R6TqqX3sw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00647" y="4367562"/>
            <a:ext cx="3101770" cy="21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상자 8"/>
          <p:cNvSpPr txBox="1"/>
          <p:nvPr/>
        </p:nvSpPr>
        <p:spPr>
          <a:xfrm>
            <a:off x="0" y="6488668"/>
            <a:ext cx="273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(Image credit</a:t>
            </a:r>
            <a:r>
              <a:rPr kumimoji="1" lang="en-US" altLang="ko-KR"/>
              <a:t>: Colah’s blog)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19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Loss and Optimization</a:t>
            </a:r>
            <a:endParaRPr kumimoji="1"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87714" y="1107830"/>
            <a:ext cx="8127636" cy="52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1" lang="en-US" altLang="ko-KR" sz="2800" b="1" dirty="0"/>
              <a:t>Simple RNN</a:t>
            </a:r>
            <a:endParaRPr kumimoji="1" lang="ko-KR" altLang="en-US" sz="28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87714" y="2863998"/>
            <a:ext cx="8127636" cy="52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1" lang="en-US" altLang="ko-KR" sz="2800" b="1"/>
              <a:t>Cross Entropy Loss</a:t>
            </a:r>
            <a:endParaRPr kumimoji="1"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10" y="1669251"/>
            <a:ext cx="4406243" cy="11607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86" y="3435806"/>
            <a:ext cx="4347779" cy="236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1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Loss and Optimization</a:t>
            </a:r>
            <a:endParaRPr kumimoji="1"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87714" y="1107830"/>
            <a:ext cx="8127636" cy="52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1" lang="en-US" altLang="ko-KR" sz="2800" b="1" dirty="0" err="1"/>
              <a:t>BackProp</a:t>
            </a:r>
            <a:endParaRPr kumimoji="1"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49" y="1446038"/>
            <a:ext cx="4587766" cy="26477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0" y="4093752"/>
            <a:ext cx="4587766" cy="26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3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</a:p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</a:p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APIs for RNN</a:t>
            </a:r>
          </a:p>
          <a:p>
            <a:r>
              <a:rPr kumimoji="1" lang="en-US" altLang="ko-KR" dirty="0"/>
              <a:t>Practice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RNN</a:t>
            </a:r>
          </a:p>
          <a:p>
            <a:r>
              <a:rPr kumimoji="1" lang="en-US" altLang="ko-KR" dirty="0"/>
              <a:t>Practice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Monitoring</a:t>
            </a:r>
          </a:p>
          <a:p>
            <a:r>
              <a:rPr kumimoji="1" lang="en-US" altLang="ko-KR" dirty="0"/>
              <a:t>Advanced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7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 err="1">
                <a:cs typeface="Arial" pitchFamily="34" charset="0"/>
              </a:rPr>
              <a:t>Tensorflow</a:t>
            </a:r>
            <a:r>
              <a:rPr lang="en-US" altLang="ko-KR" sz="4800" b="1" dirty="0">
                <a:cs typeface="Arial" pitchFamily="34" charset="0"/>
              </a:rPr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1153384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(1) Fetch tensors via </a:t>
            </a:r>
            <a:r>
              <a:rPr kumimoji="1" lang="en-US" altLang="ko-KR" b="1" dirty="0" err="1"/>
              <a:t>Session.run</a:t>
            </a:r>
            <a:r>
              <a:rPr kumimoji="1" lang="en-US" altLang="ko-KR" b="1" dirty="0"/>
              <a:t>()</a:t>
            </a:r>
            <a:endParaRPr kumimoji="1"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1774952"/>
            <a:ext cx="8127636" cy="26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(2) Basic operations</a:t>
            </a:r>
            <a:endParaRPr kumimoji="1"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1774952"/>
            <a:ext cx="8127636" cy="4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9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(3) Build, Train, Test</a:t>
            </a:r>
            <a:endParaRPr kumimoji="1"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714" y="1774952"/>
            <a:ext cx="8127636" cy="7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2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(3) Build, Train, Test</a:t>
            </a:r>
            <a:endParaRPr kumimoji="1"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714" y="1774953"/>
            <a:ext cx="8127636" cy="15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4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(3) Build, Train, Test</a:t>
            </a:r>
            <a:endParaRPr kumimoji="1"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714" y="1774953"/>
            <a:ext cx="8127636" cy="23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5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(3) Build, Train, Test</a:t>
            </a:r>
            <a:endParaRPr kumimoji="1"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714" y="1774952"/>
            <a:ext cx="8127636" cy="36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40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(3) Build, Train, Test</a:t>
            </a:r>
            <a:endParaRPr kumimoji="1"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1774952"/>
            <a:ext cx="8127636" cy="4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53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714" y="1774952"/>
            <a:ext cx="8127636" cy="73176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87714" y="383777"/>
            <a:ext cx="8127636" cy="541421"/>
          </a:xfrm>
        </p:spPr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(3) Build, Train, Test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5144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714" y="1774952"/>
            <a:ext cx="8127636" cy="1756524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87714" y="383777"/>
            <a:ext cx="8127636" cy="541421"/>
          </a:xfrm>
        </p:spPr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(3) Build, Train, Test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2696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>
                <a:cs typeface="Arial" pitchFamily="34" charset="0"/>
              </a:rPr>
              <a:t>RNN Basics</a:t>
            </a:r>
          </a:p>
        </p:txBody>
      </p:sp>
    </p:spTree>
    <p:extLst>
      <p:ext uri="{BB962C8B-B14F-4D97-AF65-F5344CB8AC3E}">
        <p14:creationId xmlns:p14="http://schemas.microsoft.com/office/powerpoint/2010/main" val="694050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714" y="1774952"/>
            <a:ext cx="8127636" cy="274975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87714" y="383777"/>
            <a:ext cx="8127636" cy="541421"/>
          </a:xfrm>
        </p:spPr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(3) Build, Train, Test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277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1774952"/>
            <a:ext cx="8127636" cy="3515494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87714" y="383777"/>
            <a:ext cx="8127636" cy="541421"/>
          </a:xfrm>
        </p:spPr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7714" y="1107832"/>
            <a:ext cx="8127636" cy="48448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(3) Build, Train, Test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38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87714" y="383777"/>
            <a:ext cx="8127636" cy="541421"/>
          </a:xfrm>
        </p:spPr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  <a:endParaRPr kumimoji="1"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7714" y="1107831"/>
            <a:ext cx="8127636" cy="488306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(4) Document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dirty="0"/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b="1" dirty="0">
                <a:hlinkClick r:id="rId2"/>
              </a:rPr>
              <a:t>https://www.tensorflow.org/api_docs/</a:t>
            </a:r>
            <a:endParaRPr kumimoji="1" lang="en-US" altLang="ko-KR" b="1" dirty="0"/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b="1" dirty="0"/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b="1" dirty="0">
                <a:hlinkClick r:id="rId3"/>
              </a:rPr>
              <a:t>https://www.tensorflow.org/tutorials/</a:t>
            </a:r>
            <a:endParaRPr kumimoji="1" lang="en-US" altLang="ko-KR" b="1" dirty="0"/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b="1" dirty="0"/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b="1" dirty="0">
                <a:hlinkClick r:id="rId4"/>
              </a:rPr>
              <a:t>https://www.tensorflow.org/tutorials/recurrent/</a:t>
            </a:r>
            <a:endParaRPr kumimoji="1" lang="en-US" altLang="ko-KR" b="1" dirty="0"/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00886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 err="1">
                <a:cs typeface="Arial" pitchFamily="34" charset="0"/>
              </a:rPr>
              <a:t>Tensorflow</a:t>
            </a:r>
            <a:r>
              <a:rPr lang="en-US" altLang="ko-KR" sz="4800" b="1" dirty="0">
                <a:cs typeface="Arial" pitchFamily="34" charset="0"/>
              </a:rPr>
              <a:t> APIs for RNN</a:t>
            </a:r>
          </a:p>
        </p:txBody>
      </p:sp>
    </p:spTree>
    <p:extLst>
      <p:ext uri="{BB962C8B-B14F-4D97-AF65-F5344CB8AC3E}">
        <p14:creationId xmlns:p14="http://schemas.microsoft.com/office/powerpoint/2010/main" val="740584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Cells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107831"/>
            <a:ext cx="8127636" cy="50025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Pre-defined class how </a:t>
            </a:r>
            <a:r>
              <a:rPr kumimoji="1" lang="en-US" altLang="ko-KR"/>
              <a:t>to calculate the output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1790716"/>
            <a:ext cx="8127636" cy="1060805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387714" y="3034153"/>
            <a:ext cx="8127636" cy="3256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tf.nn.rnn_cell.RNNCell</a:t>
            </a:r>
            <a:r>
              <a:rPr kumimoji="1" lang="en-US" altLang="ko-KR" dirty="0"/>
              <a:t>()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tf.nn.rnn_cell.LSTMCell</a:t>
            </a:r>
            <a:r>
              <a:rPr kumimoji="1" lang="en-US" altLang="ko-KR" dirty="0"/>
              <a:t>()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tf.nn.rnn_cell.GRUCell</a:t>
            </a:r>
            <a:r>
              <a:rPr kumimoji="1" lang="en-US" altLang="ko-KR" dirty="0"/>
              <a:t>()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Where do I have to call </a:t>
            </a:r>
            <a:r>
              <a:rPr kumimoji="1" lang="en-US" altLang="ko-KR" dirty="0" err="1">
                <a:solidFill>
                  <a:srgbClr val="C00000"/>
                </a:solidFill>
              </a:rPr>
              <a:t>call_cell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3164354"/>
            <a:ext cx="8127636" cy="54054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Using </a:t>
            </a:r>
            <a:r>
              <a:rPr kumimoji="1" lang="en-US" altLang="ko-KR"/>
              <a:t>RNN wrapper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1107831"/>
            <a:ext cx="8128000" cy="18738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3887531"/>
            <a:ext cx="8128000" cy="18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8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Loss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1107831"/>
            <a:ext cx="8127636" cy="143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16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>
                <a:cs typeface="Arial" pitchFamily="34" charset="0"/>
              </a:rPr>
              <a:t>Practice </a:t>
            </a:r>
            <a:r>
              <a:rPr lang="mr-IN" altLang="ko-KR" sz="4800" b="1" dirty="0">
                <a:cs typeface="Arial" pitchFamily="34" charset="0"/>
              </a:rPr>
              <a:t>–</a:t>
            </a:r>
            <a:r>
              <a:rPr lang="en-US" altLang="ko-KR" sz="4800" b="1" dirty="0">
                <a:cs typeface="Arial" pitchFamily="34" charset="0"/>
              </a:rPr>
              <a:t> RNN</a:t>
            </a:r>
          </a:p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2000" b="1" dirty="0">
                <a:cs typeface="Arial" pitchFamily="34" charset="0"/>
              </a:rPr>
              <a:t>1_practice_rnn.ipynb</a:t>
            </a:r>
            <a:endParaRPr lang="en-US" altLang="ko-KR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69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Dataset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Hand written digits</a:t>
            </a:r>
          </a:p>
          <a:p>
            <a:r>
              <a:rPr kumimoji="1" lang="en-US" altLang="ko-KR" dirty="0"/>
              <a:t>10 classes</a:t>
            </a:r>
          </a:p>
          <a:p>
            <a:r>
              <a:rPr kumimoji="1" lang="en-US" altLang="ko-KR" dirty="0"/>
              <a:t>28 x 28 size images</a:t>
            </a:r>
          </a:p>
          <a:p>
            <a:r>
              <a:rPr kumimoji="1" lang="en-US" altLang="ko-KR" dirty="0"/>
              <a:t>Labels are one-hot encoded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23" y="3103272"/>
            <a:ext cx="4220818" cy="31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5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Dataset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Each image has 28 x 28 = 784 pixels</a:t>
            </a:r>
          </a:p>
          <a:p>
            <a:r>
              <a:rPr kumimoji="1" lang="en-US" altLang="ko-KR" dirty="0"/>
              <a:t>Consists of two parts</a:t>
            </a:r>
          </a:p>
          <a:p>
            <a:pPr lvl="1"/>
            <a:r>
              <a:rPr kumimoji="1" lang="en-US" altLang="ko-KR" dirty="0"/>
              <a:t>Train: 55,000 images</a:t>
            </a:r>
          </a:p>
          <a:p>
            <a:pPr lvl="1"/>
            <a:r>
              <a:rPr kumimoji="1" lang="en-US" altLang="ko-KR" dirty="0"/>
              <a:t>Test: 10,000 images</a:t>
            </a:r>
          </a:p>
          <a:p>
            <a:r>
              <a:rPr kumimoji="1" lang="en-US" altLang="ko-KR" dirty="0">
                <a:hlinkClick r:id="rId3"/>
              </a:rPr>
              <a:t>http://yann.lecun.com/exdb/mnist/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train-images-idx3-ubyte.gz</a:t>
            </a:r>
          </a:p>
          <a:p>
            <a:pPr lvl="1"/>
            <a:r>
              <a:rPr kumimoji="1" lang="en-US" altLang="ko-KR" dirty="0"/>
              <a:t>train-labels-idx1-ubyte.gz</a:t>
            </a:r>
          </a:p>
          <a:p>
            <a:pPr lvl="1"/>
            <a:r>
              <a:rPr kumimoji="1" lang="en-US" altLang="ko-KR" dirty="0"/>
              <a:t>test-images-idx3-ubyte.gz</a:t>
            </a:r>
          </a:p>
          <a:p>
            <a:pPr lvl="1"/>
            <a:r>
              <a:rPr kumimoji="1" lang="en-US" altLang="ko-KR" dirty="0"/>
              <a:t>test-labels-idx3-ubyte.gz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2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Arial" pitchFamily="34" charset="0"/>
              </a:rPr>
              <a:t>Recurrent Neural Networks!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RNNs tie the weights at each time</a:t>
            </a:r>
          </a:p>
          <a:p>
            <a:r>
              <a:rPr kumimoji="1" lang="en-US" altLang="ko-KR" dirty="0"/>
              <a:t>Condition the neural network on all previous words</a:t>
            </a:r>
          </a:p>
          <a:p>
            <a:r>
              <a:rPr kumimoji="1" lang="en-US" altLang="ko-KR" dirty="0"/>
              <a:t>RAM requirement only scales with number of words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8374" y="2882348"/>
            <a:ext cx="5289139" cy="360632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0" y="6488668"/>
            <a:ext cx="214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(Slide credit: cs224d)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134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>
                <a:cs typeface="Arial" pitchFamily="34" charset="0"/>
              </a:rPr>
              <a:t>Practice </a:t>
            </a:r>
            <a:r>
              <a:rPr lang="mr-IN" altLang="ko-KR" sz="4800" b="1" dirty="0">
                <a:cs typeface="Arial" pitchFamily="34" charset="0"/>
              </a:rPr>
              <a:t>–</a:t>
            </a:r>
            <a:r>
              <a:rPr lang="en-US" altLang="ko-KR" sz="4800" b="1" dirty="0">
                <a:cs typeface="Arial" pitchFamily="34" charset="0"/>
              </a:rPr>
              <a:t> Monitoring</a:t>
            </a:r>
          </a:p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2000" b="1" dirty="0">
                <a:cs typeface="Arial" pitchFamily="34" charset="0"/>
              </a:rPr>
              <a:t>2_practice_monitoring.ipynb</a:t>
            </a:r>
            <a:endParaRPr lang="en-US" altLang="ko-KR" sz="4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10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Visualizing Log Data with </a:t>
            </a:r>
            <a:r>
              <a:rPr kumimoji="1" lang="en-US" altLang="ko-KR" dirty="0" err="1"/>
              <a:t>TensorBoard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1107831"/>
            <a:ext cx="8128000" cy="39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0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Visualizing Log Data with </a:t>
            </a:r>
            <a:r>
              <a:rPr kumimoji="1" lang="en-US" altLang="ko-KR" dirty="0" err="1"/>
              <a:t>TensorBoard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714" y="1107831"/>
            <a:ext cx="8127636" cy="6421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1932605"/>
            <a:ext cx="8127636" cy="4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1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Visualizing Log Data with TensorBoard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1107831"/>
            <a:ext cx="8127636" cy="22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13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>
                <a:cs typeface="Arial" pitchFamily="34" charset="0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2121213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Difficulty of training RNNs</a:t>
            </a:r>
            <a:endParaRPr kumimoji="1"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1191419"/>
            <a:ext cx="59309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89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Difficulty of training RNNs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12" y="1108075"/>
            <a:ext cx="8053076" cy="50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37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Difficulty of training RNNs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182" y="925198"/>
            <a:ext cx="7124700" cy="194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387714" y="2868297"/>
                <a:ext cx="8127636" cy="3308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ko-KR" dirty="0"/>
                  <a:t>This Equation shows that how </a:t>
                </a:r>
                <a:r>
                  <a:rPr kumimoji="1" lang="en-US" altLang="ko-KR" dirty="0" err="1"/>
                  <a:t>θ</a:t>
                </a:r>
                <a:r>
                  <a:rPr kumimoji="1" lang="en-US" altLang="ko-KR" dirty="0"/>
                  <a:t> at step k affects the cost at step t &gt; k</a:t>
                </a:r>
              </a:p>
              <a:p>
                <a:r>
                  <a:rPr kumimoji="1" lang="en-US" altLang="ko-KR" dirty="0"/>
                  <a:t>The factors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dirty="0"/>
                  <a:t> transport the error “in time” from step k to step k</a:t>
                </a:r>
              </a:p>
              <a:p>
                <a:r>
                  <a:rPr kumimoji="1" lang="en-US" altLang="ko-KR" dirty="0"/>
                  <a:t>We called it </a:t>
                </a:r>
                <a:r>
                  <a:rPr kumimoji="1" lang="en-US" altLang="ko-KR" b="1" dirty="0"/>
                  <a:t>long term</a:t>
                </a:r>
                <a:r>
                  <a:rPr kumimoji="1" lang="en-US" altLang="ko-KR" dirty="0"/>
                  <a:t> for which k &lt;&lt; t</a:t>
                </a: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14" y="2868297"/>
                <a:ext cx="8127636" cy="3308665"/>
              </a:xfrm>
              <a:prstGeom prst="rect">
                <a:avLst/>
              </a:prstGeom>
              <a:blipFill rotWithShape="0">
                <a:blip r:embed="rId3"/>
                <a:stretch>
                  <a:fillRect l="-1050" t="-2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70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Difficulty of training RNNs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582" y="925198"/>
            <a:ext cx="6819900" cy="1790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387714" y="2715899"/>
            <a:ext cx="8127636" cy="87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For long term this equations show that gradients can be exploding or vanishing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86" y="3595607"/>
            <a:ext cx="6040497" cy="2960244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0" y="6488668"/>
            <a:ext cx="338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(Image credit: </a:t>
            </a:r>
            <a:r>
              <a:rPr kumimoji="1" lang="en-US" altLang="ko-KR" dirty="0" err="1"/>
              <a:t>DeepLearningBook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132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Difficulty of training RNNs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1627321"/>
            <a:ext cx="8127636" cy="4549641"/>
          </a:xfrm>
        </p:spPr>
        <p:txBody>
          <a:bodyPr/>
          <a:lstStyle/>
          <a:p>
            <a:r>
              <a:rPr kumimoji="1" lang="en-US" altLang="ko-KR" dirty="0"/>
              <a:t>Using L1 or L2 penalty on the recurrent weights</a:t>
            </a:r>
          </a:p>
          <a:p>
            <a:pPr lvl="1"/>
            <a:r>
              <a:rPr kumimoji="1" lang="en-US" altLang="ko-KR" dirty="0"/>
              <a:t>It can help exploding gradients, but not for vanishing</a:t>
            </a:r>
          </a:p>
          <a:p>
            <a:pPr lvl="1"/>
            <a:r>
              <a:rPr kumimoji="1" lang="en-US" altLang="ko-KR" dirty="0"/>
              <a:t>This approach limits the model to a simple regime, where any information inserted in the model has to die out exponentially fast in time</a:t>
            </a:r>
          </a:p>
          <a:p>
            <a:r>
              <a:rPr kumimoji="1" lang="en-US" altLang="ko-KR" dirty="0"/>
              <a:t>Teacher forcing</a:t>
            </a:r>
          </a:p>
          <a:p>
            <a:pPr lvl="1"/>
            <a:r>
              <a:rPr kumimoji="1" lang="en-US" altLang="ko-KR" dirty="0"/>
              <a:t>This can help the model go to the right region of space</a:t>
            </a:r>
          </a:p>
          <a:p>
            <a:pPr lvl="1"/>
            <a:r>
              <a:rPr kumimoji="1" lang="en-US" altLang="ko-KR" dirty="0"/>
              <a:t>It can reduce the chance that gradients exploding</a:t>
            </a:r>
          </a:p>
          <a:p>
            <a:pPr lvl="1"/>
            <a:r>
              <a:rPr kumimoji="1" lang="en-US" altLang="ko-KR" dirty="0"/>
              <a:t>This approach requires a target to be defines at </a:t>
            </a:r>
            <a:r>
              <a:rPr kumimoji="1" lang="en-US" altLang="ko-KR" b="1" dirty="0"/>
              <a:t>every time</a:t>
            </a:r>
          </a:p>
          <a:p>
            <a:r>
              <a:rPr kumimoji="1" lang="en-US" altLang="ko-KR" dirty="0"/>
              <a:t>Memory unit (e.g. LSTM or GRU)</a:t>
            </a:r>
          </a:p>
          <a:p>
            <a:pPr lvl="1"/>
            <a:r>
              <a:rPr kumimoji="1" lang="en-US" altLang="ko-KR" dirty="0"/>
              <a:t>This can help vanishing gradients</a:t>
            </a:r>
          </a:p>
          <a:p>
            <a:pPr lvl="1"/>
            <a:r>
              <a:rPr kumimoji="1" lang="en-US" altLang="ko-KR" dirty="0"/>
              <a:t>This approach does not address explicitly the exploding gradients problem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87714" y="1055406"/>
            <a:ext cx="8127636" cy="46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14692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050"/>
            <a:ext cx="9144000" cy="35739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0" y="6488668"/>
            <a:ext cx="304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(Image credit: </a:t>
            </a:r>
            <a:r>
              <a:rPr kumimoji="1" lang="en-US" altLang="ko-KR" dirty="0" err="1"/>
              <a:t>Karpathy’s</a:t>
            </a:r>
            <a:r>
              <a:rPr kumimoji="1" lang="en-US" altLang="ko-KR" dirty="0"/>
              <a:t> blog)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453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Difficulty of training RNNs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714" y="3799088"/>
            <a:ext cx="8127636" cy="237787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Simple mechanism to deal with a sudden increase in the norm of the gradients is to rescale them whenever they go over a threshold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/>
              <a:t>In experiments, training is not very sensitive to this </a:t>
            </a:r>
            <a:r>
              <a:rPr kumimoji="1" lang="en-US" altLang="ko-KR" dirty="0" err="1"/>
              <a:t>hyperparameter</a:t>
            </a:r>
            <a:r>
              <a:rPr kumimoji="1" lang="en-US" altLang="ko-KR" dirty="0"/>
              <a:t> and the algorithm behaves well even for rather small thresholds</a:t>
            </a:r>
            <a:endParaRPr kumimoji="1"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87714" y="1055406"/>
            <a:ext cx="8127636" cy="46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/>
              <a:t>Solutions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70" y="1522939"/>
            <a:ext cx="3473554" cy="22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44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Clipping</a:t>
            </a:r>
            <a:endParaRPr kumimoji="1"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50" y="1064683"/>
            <a:ext cx="8128000" cy="22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84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vs. Dynamic RNN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tf.nn.rnn</a:t>
            </a:r>
            <a:r>
              <a:rPr kumimoji="1" lang="en-US" altLang="ko-KR" dirty="0"/>
              <a:t> creates an unrolled graph for a fixed RNN length</a:t>
            </a:r>
          </a:p>
          <a:p>
            <a:pPr lvl="1"/>
            <a:r>
              <a:rPr kumimoji="1" lang="en-US" altLang="ko-KR" dirty="0"/>
              <a:t>e.g. creating static graph with 200 RNN steps</a:t>
            </a:r>
          </a:p>
          <a:p>
            <a:pPr lvl="1"/>
            <a:r>
              <a:rPr kumimoji="1" lang="en-US" altLang="ko-KR" dirty="0"/>
              <a:t>1) graph creation is slow</a:t>
            </a:r>
          </a:p>
          <a:p>
            <a:pPr lvl="1"/>
            <a:r>
              <a:rPr kumimoji="1" lang="en-US" altLang="ko-KR" dirty="0"/>
              <a:t>2) unable to pass longer sequences (&gt;200) than originally specified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 err="1"/>
              <a:t>tf.nn.dynamic_rnn</a:t>
            </a:r>
            <a:r>
              <a:rPr kumimoji="1" lang="en-US" altLang="ko-KR" dirty="0"/>
              <a:t> solves this!</a:t>
            </a:r>
          </a:p>
          <a:p>
            <a:pPr lvl="1"/>
            <a:r>
              <a:rPr kumimoji="1" lang="en-US" altLang="ko-KR" dirty="0"/>
              <a:t>Internally use </a:t>
            </a:r>
            <a:r>
              <a:rPr kumimoji="1" lang="en-US" altLang="ko-KR" dirty="0" err="1"/>
              <a:t>tf.While</a:t>
            </a:r>
            <a:r>
              <a:rPr kumimoji="1" lang="en-US" altLang="ko-KR" dirty="0"/>
              <a:t> to dynamically construct the graph</a:t>
            </a:r>
          </a:p>
          <a:p>
            <a:pPr lvl="1"/>
            <a:r>
              <a:rPr kumimoji="1" lang="en-US" altLang="ko-KR" dirty="0"/>
              <a:t>1) faster creation</a:t>
            </a:r>
          </a:p>
          <a:p>
            <a:pPr lvl="1"/>
            <a:r>
              <a:rPr kumimoji="1" lang="en-US" altLang="ko-KR" dirty="0"/>
              <a:t>2) can feed batches of variable size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In short, </a:t>
            </a:r>
            <a:r>
              <a:rPr kumimoji="1" lang="en-US" altLang="ko-KR" b="1" dirty="0"/>
              <a:t>just use </a:t>
            </a:r>
            <a:r>
              <a:rPr kumimoji="1" lang="en-US" altLang="ko-KR" b="1" dirty="0" err="1"/>
              <a:t>tf.nn.dynamic_rnn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51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Dynamic RNN</a:t>
            </a:r>
            <a:endParaRPr kumimoji="1"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85" y="1108075"/>
            <a:ext cx="8005929" cy="50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67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Bidirectional Dynamic RNN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50" y="1102686"/>
            <a:ext cx="8128000" cy="346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official webpage</a:t>
            </a:r>
          </a:p>
          <a:p>
            <a:pPr lvl="1"/>
            <a:r>
              <a:rPr kumimoji="1" lang="en-US" altLang="ko-KR" dirty="0">
                <a:hlinkClick r:id="rId2"/>
              </a:rPr>
              <a:t>http://www.tensorflow.org/</a:t>
            </a:r>
            <a:endParaRPr kumimoji="1" lang="en-US" altLang="ko-KR" dirty="0"/>
          </a:p>
          <a:p>
            <a:r>
              <a:rPr kumimoji="1" lang="en-US" altLang="ko-KR" dirty="0"/>
              <a:t>Stanford CS class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CS224d</a:t>
            </a:r>
          </a:p>
          <a:p>
            <a:pPr lvl="1"/>
            <a:r>
              <a:rPr kumimoji="1" lang="en-US" altLang="ko-KR" dirty="0">
                <a:hlinkClick r:id="rId3"/>
              </a:rPr>
              <a:t>http://cs224d.stanford.edu</a:t>
            </a:r>
            <a:endParaRPr kumimoji="1" lang="en-US" altLang="ko-KR" dirty="0"/>
          </a:p>
          <a:p>
            <a:r>
              <a:rPr kumimoji="1" lang="en-US" altLang="ko-KR" dirty="0"/>
              <a:t>Colah’s blog</a:t>
            </a:r>
          </a:p>
          <a:p>
            <a:pPr lvl="1"/>
            <a:r>
              <a:rPr kumimoji="1" lang="en-US" altLang="ko-KR" dirty="0">
                <a:hlinkClick r:id="rId4"/>
              </a:rPr>
              <a:t>http://colah.github.io</a:t>
            </a:r>
            <a:endParaRPr kumimoji="1" lang="en-US" altLang="ko-KR" dirty="0"/>
          </a:p>
          <a:p>
            <a:r>
              <a:rPr kumimoji="1" lang="en-US" altLang="ko-KR" dirty="0" err="1"/>
              <a:t>Karpathy’s</a:t>
            </a:r>
            <a:r>
              <a:rPr kumimoji="1" lang="en-US" altLang="ko-KR" dirty="0"/>
              <a:t> blog</a:t>
            </a:r>
          </a:p>
          <a:p>
            <a:pPr lvl="1"/>
            <a:r>
              <a:rPr kumimoji="1" lang="en-US" altLang="ko-KR" dirty="0">
                <a:hlinkClick r:id="rId5"/>
              </a:rPr>
              <a:t>http://karpathy.github.io</a:t>
            </a:r>
            <a:endParaRPr kumimoji="1" lang="en-US" altLang="ko-KR" dirty="0"/>
          </a:p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Examples</a:t>
            </a:r>
          </a:p>
          <a:p>
            <a:pPr lvl="1"/>
            <a:r>
              <a:rPr kumimoji="1" lang="en-US" altLang="ko-KR" dirty="0">
                <a:hlinkClick r:id="rId6"/>
              </a:rPr>
              <a:t>https://github.com/aymericdamien/TensorFlow-Examples</a:t>
            </a:r>
            <a:endParaRPr kumimoji="1" lang="en-US" altLang="ko-KR" dirty="0"/>
          </a:p>
          <a:p>
            <a:r>
              <a:rPr kumimoji="1" lang="en-US" altLang="ko-KR" dirty="0" err="1"/>
              <a:t>WildML</a:t>
            </a:r>
            <a:endParaRPr kumimoji="1" lang="en-US" altLang="ko-KR" dirty="0"/>
          </a:p>
          <a:p>
            <a:pPr lvl="1"/>
            <a:r>
              <a:rPr kumimoji="1" lang="en-US" altLang="ko-KR" dirty="0">
                <a:hlinkClick r:id="rId7"/>
              </a:rPr>
              <a:t>http://www.wildml.com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4310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>
                <a:cs typeface="Arial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2059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890"/>
            <a:ext cx="9144000" cy="379822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0" y="6488668"/>
            <a:ext cx="304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(Image credit: </a:t>
            </a:r>
            <a:r>
              <a:rPr kumimoji="1" lang="en-US" altLang="ko-KR" dirty="0" err="1"/>
              <a:t>Karpathy’s</a:t>
            </a:r>
            <a:r>
              <a:rPr kumimoji="1" lang="en-US" altLang="ko-KR" dirty="0"/>
              <a:t> blog)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82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775"/>
            <a:ext cx="9144000" cy="379845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0" y="6488668"/>
            <a:ext cx="304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(Image credit: </a:t>
            </a:r>
            <a:r>
              <a:rPr kumimoji="1" lang="en-US" altLang="ko-KR" dirty="0" err="1"/>
              <a:t>Karpathy’s</a:t>
            </a:r>
            <a:r>
              <a:rPr kumimoji="1" lang="en-US" altLang="ko-KR" dirty="0"/>
              <a:t> blog)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85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03"/>
            <a:ext cx="9144000" cy="3771993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0" y="6488668"/>
            <a:ext cx="304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(Image credit: </a:t>
            </a:r>
            <a:r>
              <a:rPr kumimoji="1" lang="en-US" altLang="ko-KR" dirty="0" err="1"/>
              <a:t>Karpathy’s</a:t>
            </a:r>
            <a:r>
              <a:rPr kumimoji="1" lang="en-US" altLang="ko-KR" dirty="0"/>
              <a:t> blog)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47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Basics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934"/>
            <a:ext cx="9144000" cy="375013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0" y="6488668"/>
            <a:ext cx="304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(Image credit: </a:t>
            </a:r>
            <a:r>
              <a:rPr kumimoji="1" lang="en-US" altLang="ko-KR" dirty="0" err="1"/>
              <a:t>Karpathy’s</a:t>
            </a:r>
            <a:r>
              <a:rPr kumimoji="1" lang="en-US" altLang="ko-KR" dirty="0"/>
              <a:t> blog)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371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16093</TotalTime>
  <Words>848</Words>
  <Application>Microsoft Office PowerPoint</Application>
  <PresentationFormat>화면 슬라이드 쇼(4:3)</PresentationFormat>
  <Paragraphs>180</Paragraphs>
  <Slides>56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맑은 고딕</vt:lpstr>
      <vt:lpstr>Arial</vt:lpstr>
      <vt:lpstr>Calibri</vt:lpstr>
      <vt:lpstr>Cambria Math</vt:lpstr>
      <vt:lpstr>Office 테마</vt:lpstr>
      <vt:lpstr>PowerPoint 프레젠테이션</vt:lpstr>
      <vt:lpstr>Contents</vt:lpstr>
      <vt:lpstr>PowerPoint 프레젠테이션</vt:lpstr>
      <vt:lpstr>Recurrent Neural Networks!</vt:lpstr>
      <vt:lpstr>RNN Basics</vt:lpstr>
      <vt:lpstr>RNN Basics</vt:lpstr>
      <vt:lpstr>RNN Basics</vt:lpstr>
      <vt:lpstr>RNN Basics</vt:lpstr>
      <vt:lpstr>RNN Basics</vt:lpstr>
      <vt:lpstr>RNN Basics</vt:lpstr>
      <vt:lpstr>RNN Basics</vt:lpstr>
      <vt:lpstr>RNN Basics</vt:lpstr>
      <vt:lpstr>RNN Basics</vt:lpstr>
      <vt:lpstr>RNN Basics</vt:lpstr>
      <vt:lpstr>Time step and Batch</vt:lpstr>
      <vt:lpstr>RNN Cells (Memory Units)</vt:lpstr>
      <vt:lpstr>RNN Cells (Memory Units)</vt:lpstr>
      <vt:lpstr>RNN Loss and Optimization</vt:lpstr>
      <vt:lpstr>RNN Loss and Optimization</vt:lpstr>
      <vt:lpstr>PowerPoint 프레젠테이션</vt:lpstr>
      <vt:lpstr>Tensorflow Basics</vt:lpstr>
      <vt:lpstr>Tensorflow Basics</vt:lpstr>
      <vt:lpstr>Tensorflow Basics</vt:lpstr>
      <vt:lpstr>Tensorflow Basics</vt:lpstr>
      <vt:lpstr>Tensorflow Basics</vt:lpstr>
      <vt:lpstr>Tensorflow Basics</vt:lpstr>
      <vt:lpstr>Tensorflow Basics</vt:lpstr>
      <vt:lpstr>Tensorflow Basics</vt:lpstr>
      <vt:lpstr>Tensorflow Basics</vt:lpstr>
      <vt:lpstr>Tensorflow Basics</vt:lpstr>
      <vt:lpstr>Tensorflow Basics</vt:lpstr>
      <vt:lpstr>Tensorflow Basics</vt:lpstr>
      <vt:lpstr>PowerPoint 프레젠테이션</vt:lpstr>
      <vt:lpstr>RNN Cells</vt:lpstr>
      <vt:lpstr>Where do I have to call call_cell()</vt:lpstr>
      <vt:lpstr>RNN Loss</vt:lpstr>
      <vt:lpstr>PowerPoint 프레젠테이션</vt:lpstr>
      <vt:lpstr>MNIST Dataset</vt:lpstr>
      <vt:lpstr>MNIST Dataset</vt:lpstr>
      <vt:lpstr>PowerPoint 프레젠테이션</vt:lpstr>
      <vt:lpstr>Visualizing Log Data with TensorBoard</vt:lpstr>
      <vt:lpstr>Visualizing Log Data with TensorBoard</vt:lpstr>
      <vt:lpstr>Visualizing Log Data with TensorBoard</vt:lpstr>
      <vt:lpstr>PowerPoint 프레젠테이션</vt:lpstr>
      <vt:lpstr>Difficulty of training RNNs</vt:lpstr>
      <vt:lpstr>Difficulty of training RNNs</vt:lpstr>
      <vt:lpstr>Difficulty of training RNNs</vt:lpstr>
      <vt:lpstr>Difficulty of training RNNs</vt:lpstr>
      <vt:lpstr>Difficulty of training RNNs</vt:lpstr>
      <vt:lpstr>Difficulty of training RNNs</vt:lpstr>
      <vt:lpstr>Gradient Clipping</vt:lpstr>
      <vt:lpstr>RNN vs. Dynamic RNN</vt:lpstr>
      <vt:lpstr>Dynamic RNN</vt:lpstr>
      <vt:lpstr>Bidirectional Dynamic RNN</vt:lpstr>
      <vt:lpstr>References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유영재</cp:lastModifiedBy>
  <cp:revision>619</cp:revision>
  <cp:lastPrinted>2016-06-24T05:27:46Z</cp:lastPrinted>
  <dcterms:created xsi:type="dcterms:W3CDTF">2015-11-30T12:33:18Z</dcterms:created>
  <dcterms:modified xsi:type="dcterms:W3CDTF">2017-05-09T07:59:15Z</dcterms:modified>
</cp:coreProperties>
</file>